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7" r:id="rId2"/>
    <p:sldId id="353" r:id="rId3"/>
    <p:sldId id="354" r:id="rId4"/>
    <p:sldId id="285" r:id="rId5"/>
    <p:sldId id="325" r:id="rId6"/>
    <p:sldId id="282" r:id="rId7"/>
    <p:sldId id="306" r:id="rId8"/>
    <p:sldId id="286" r:id="rId9"/>
    <p:sldId id="287" r:id="rId10"/>
    <p:sldId id="361" r:id="rId11"/>
    <p:sldId id="362" r:id="rId12"/>
    <p:sldId id="360" r:id="rId13"/>
    <p:sldId id="356" r:id="rId14"/>
    <p:sldId id="355" r:id="rId15"/>
    <p:sldId id="365" r:id="rId16"/>
    <p:sldId id="363" r:id="rId17"/>
    <p:sldId id="359" r:id="rId18"/>
    <p:sldId id="358" r:id="rId19"/>
    <p:sldId id="35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 varScale="1">
        <p:scale>
          <a:sx n="100" d="100"/>
          <a:sy n="100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2A6C0-C72B-42D9-8F6C-D69A9FC2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Quick intro to Tamarix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14891-DE9A-4852-A90B-EABACCDA63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tamarix</a:t>
            </a:r>
            <a:r>
              <a:rPr lang="en-US" baseline="0" dirty="0" smtClean="0"/>
              <a:t> model with </a:t>
            </a:r>
            <a:r>
              <a:rPr lang="en-US" baseline="0" dirty="0" err="1" smtClean="0"/>
              <a:t>Maxent</a:t>
            </a:r>
            <a:endParaRPr lang="en-US" dirty="0" smtClean="0"/>
          </a:p>
          <a:p>
            <a:r>
              <a:rPr lang="en-US" dirty="0" smtClean="0"/>
              <a:t>Regularization</a:t>
            </a:r>
            <a:r>
              <a:rPr lang="en-US" baseline="0" dirty="0" smtClean="0"/>
              <a:t> parameter to improve over fitting</a:t>
            </a:r>
          </a:p>
          <a:p>
            <a:r>
              <a:rPr lang="en-US" baseline="0" dirty="0" smtClean="0"/>
              <a:t>Challenges with current approaches are predicting outside the same area, models are not well behaved outside the sampled environmental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5F4-A16A-4C12-9448-D6995D1931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Temperature is based on enzyme reactions</a:t>
            </a:r>
          </a:p>
          <a:p>
            <a:pPr>
              <a:buFontTx/>
              <a:buChar char="-"/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45608C-612D-42FF-97D6-341281B23F35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283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Percent difference of predicted habitat suitability for HSMs with noise and with no noise included for Douglas-fir. High (0.5, or 50%) percent difference represents the average change in predicted habitat suitability between an HSM with noise and with no noise included for Douglas-fir. I.e., A negative pixel value would indicate that the value for habitat suitability decreased when noise was injected into the HSM.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2A6C0-C72B-42D9-8F6C-D69A9FC297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BDF9-2706-42AF-8C0B-A1A69817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29DA-E421-4420-AA9F-CEB121AE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EDA1-8247-4C42-9CCB-64A94C1D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33A3-9AA8-45D1-8B87-F05F023D6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F831-A849-44F4-8F98-27F2B559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CE34-9FDC-4BA9-9E65-330B6EAA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8BA1-5AC2-4DB2-BAC5-799E1BF8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AC22-71CA-4B37-88CD-B2D13496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D62D-BBF1-45FB-B7ED-A5B6CFEE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1309-CAB3-42F6-B509-BD942AD7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A6D6-BD03-4AE7-A40C-60B10EDC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63BFC4-C285-4FBA-8AC9-F6C568D0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Hyper-Envelope Modeling Interface 2</a:t>
            </a:r>
          </a:p>
          <a:p>
            <a:r>
              <a:rPr lang="en-US" dirty="0" smtClean="0"/>
              <a:t>Uses Bezier curves to minimize over-fitting</a:t>
            </a:r>
          </a:p>
          <a:p>
            <a:r>
              <a:rPr lang="en-US" dirty="0" smtClean="0"/>
              <a:t>Allows automatic fitting with manual adjustment</a:t>
            </a:r>
          </a:p>
          <a:p>
            <a:r>
              <a:rPr lang="en-US" dirty="0" smtClean="0"/>
              <a:t>Provides interactive mode for developing models and batch model (“Monte Carlo”) for validation and uncertainty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one response curve per predictor</a:t>
            </a:r>
          </a:p>
          <a:p>
            <a:pPr lvl="1"/>
            <a:r>
              <a:rPr lang="en-US" dirty="0" smtClean="0"/>
              <a:t>Similar to MaxEnt and traditional regression</a:t>
            </a:r>
          </a:p>
          <a:p>
            <a:pPr lvl="1"/>
            <a:r>
              <a:rPr lang="en-US" dirty="0" smtClean="0"/>
              <a:t>Predictors can be transformed to adapt for this to some extent</a:t>
            </a:r>
          </a:p>
          <a:p>
            <a:r>
              <a:rPr lang="en-US" dirty="0" smtClean="0"/>
              <a:t>Up to 10 predictors</a:t>
            </a:r>
          </a:p>
          <a:p>
            <a:r>
              <a:rPr lang="en-US" dirty="0" smtClean="0"/>
              <a:t>New interactive interface with immediate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 2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81150"/>
            <a:ext cx="5600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" y="3581400"/>
            <a:ext cx="15582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point is “tied” to the left edge and the bottom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6347" y="3200400"/>
            <a:ext cx="175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point is “tied” to the left edge and the bottom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80821"/>
            <a:ext cx="280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Remaining Points can be moved vertically and horizontally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Douglas-Fir</a:t>
            </a:r>
            <a:endParaRPr lang="en-US" dirty="0"/>
          </a:p>
        </p:txBody>
      </p:sp>
      <p:pic>
        <p:nvPicPr>
          <p:cNvPr id="3" name="Picture 2" descr="Refer to captio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721924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670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and the following taken from Mellissa Kimble’s 2016 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0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Doug-Fir Response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" y="1143000"/>
            <a:ext cx="6002628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971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0"/>
            <a:ext cx="4463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– Average Precipitation for August (mm)</a:t>
            </a:r>
          </a:p>
          <a:p>
            <a:r>
              <a:rPr lang="en-US" dirty="0" smtClean="0"/>
              <a:t>B – Average Max Temp for July (°C)</a:t>
            </a:r>
          </a:p>
          <a:p>
            <a:r>
              <a:rPr lang="en-US" dirty="0" smtClean="0"/>
              <a:t>C – Average Minimum Temp for </a:t>
            </a:r>
            <a:r>
              <a:rPr lang="en-US" dirty="0"/>
              <a:t>Jan (°C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09535" y="1224814"/>
            <a:ext cx="5334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/>
          <a:lstStyle/>
          <a:p>
            <a:r>
              <a:rPr lang="en-US" dirty="0" smtClean="0"/>
              <a:t>Doug-Fir: Model &amp; Historic Range</a:t>
            </a:r>
            <a:endParaRPr lang="en-US" dirty="0"/>
          </a:p>
        </p:txBody>
      </p:sp>
      <p:pic>
        <p:nvPicPr>
          <p:cNvPr id="3" name="Picture 2" descr="Refer to caption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/>
          <a:stretch/>
        </p:blipFill>
        <p:spPr bwMode="auto">
          <a:xfrm>
            <a:off x="152400" y="2133600"/>
            <a:ext cx="8889732" cy="41985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630349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Potential </a:t>
            </a:r>
            <a:r>
              <a:rPr lang="en-US" sz="1400" dirty="0"/>
              <a:t>habitat suitability map of the study area (A), North America (B), and the historic range (C) for Douglas-fir. Both HSMs were </a:t>
            </a:r>
            <a:r>
              <a:rPr lang="en-US" sz="1400" dirty="0" err="1"/>
              <a:t>downsampled</a:t>
            </a:r>
            <a:r>
              <a:rPr lang="en-US" sz="1400" dirty="0"/>
              <a:t> to 4-km and have no noise included.</a:t>
            </a:r>
          </a:p>
        </p:txBody>
      </p:sp>
    </p:spTree>
    <p:extLst>
      <p:ext uri="{BB962C8B-B14F-4D97-AF65-F5344CB8AC3E}">
        <p14:creationId xmlns:p14="http://schemas.microsoft.com/office/powerpoint/2010/main" val="92136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457200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Noise</a:t>
            </a:r>
          </a:p>
          <a:p>
            <a:r>
              <a:rPr lang="en-US" sz="2400" dirty="0" smtClean="0"/>
              <a:t>Injection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00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Plots</a:t>
            </a:r>
            <a:endParaRPr lang="en-US" dirty="0"/>
          </a:p>
        </p:txBody>
      </p:sp>
      <p:pic>
        <p:nvPicPr>
          <p:cNvPr id="3" name="Picture 2" descr="Refer to captio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02192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95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Birch</a:t>
            </a:r>
            <a:endParaRPr lang="en-US" dirty="0"/>
          </a:p>
        </p:txBody>
      </p:sp>
      <p:pic>
        <p:nvPicPr>
          <p:cNvPr id="3" name="Picture 2" descr="Refer to captio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" y="1066800"/>
            <a:ext cx="9017583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90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505200"/>
            <a:ext cx="5389331" cy="274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400800"/>
            <a:ext cx="666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- Temperature of the Coldest Quarter, B – Manually Modified</a:t>
            </a:r>
            <a:endParaRPr lang="en-US" dirty="0"/>
          </a:p>
        </p:txBody>
      </p:sp>
      <p:pic>
        <p:nvPicPr>
          <p:cNvPr id="5" name="Picture 4" descr="Refer to captio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98135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819400"/>
            <a:ext cx="699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– Mean Diurnal Range, B – Temperature of the Warmest Quarter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4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Birch - Modified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81"/>
          <a:stretch/>
        </p:blipFill>
        <p:spPr>
          <a:xfrm>
            <a:off x="152400" y="1447800"/>
            <a:ext cx="8776272" cy="41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3" descr="X:\ProjectsMaxEnt\TamarixOutput\plots\tamarisk_bio1_annual_mean_temp_CON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0772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825" y="2743200"/>
            <a:ext cx="47021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6387157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/>
              <a:t>Maraghni</a:t>
            </a:r>
            <a:r>
              <a:rPr lang="en-US" sz="1200" dirty="0"/>
              <a:t>, M., M. </a:t>
            </a:r>
            <a:r>
              <a:rPr lang="en-US" sz="1200" dirty="0" err="1"/>
              <a:t>Gorai</a:t>
            </a:r>
            <a:r>
              <a:rPr lang="en-US" sz="1200" dirty="0"/>
              <a:t>, and M. </a:t>
            </a:r>
            <a:r>
              <a:rPr lang="en-US" sz="1200" dirty="0" err="1"/>
              <a:t>Neffati</a:t>
            </a:r>
            <a:r>
              <a:rPr lang="en-US" sz="1200" dirty="0"/>
              <a:t>. 2010. Seed germination at different temperatures and water stress levels, and seedling emergence from different depths of </a:t>
            </a:r>
            <a:r>
              <a:rPr lang="en-US" sz="1200" dirty="0" err="1"/>
              <a:t>Ziziphus</a:t>
            </a:r>
            <a:r>
              <a:rPr lang="en-US" sz="1200" dirty="0"/>
              <a:t> lotus. South African Journal of Botany 76:453-459.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587240" y="259080"/>
            <a:ext cx="3878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Over-fitting The Data?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57200" y="3810000"/>
            <a:ext cx="320040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What should the </a:t>
            </a:r>
          </a:p>
          <a:p>
            <a:pPr algn="ctr"/>
            <a:r>
              <a:rPr lang="en-US" sz="3200"/>
              <a:t>model look like?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4530725" y="1023938"/>
            <a:ext cx="3194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Maxent</a:t>
            </a:r>
            <a:r>
              <a:rPr lang="en-US" dirty="0"/>
              <a:t> model for </a:t>
            </a:r>
            <a:r>
              <a:rPr lang="en-US" i="1" dirty="0"/>
              <a:t>Tamarix</a:t>
            </a:r>
            <a:r>
              <a:rPr lang="en-US" dirty="0"/>
              <a:t> in the US: response to temperature when modeled with temperature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18307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0688" y="3438525"/>
            <a:ext cx="3138487" cy="2374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3775" y="3930650"/>
            <a:ext cx="1992313" cy="1419225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Niche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5922963" y="5868988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 rot="-5400000">
            <a:off x="4806156" y="4710907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Salinity</a:t>
            </a:r>
          </a:p>
        </p:txBody>
      </p:sp>
      <p:cxnSp>
        <p:nvCxnSpPr>
          <p:cNvPr id="11" name="Straight Arrow Connector 10"/>
          <p:cNvCxnSpPr>
            <a:stCxn id="24584" idx="3"/>
          </p:cNvCxnSpPr>
          <p:nvPr/>
        </p:nvCxnSpPr>
        <p:spPr>
          <a:xfrm rot="5400000" flipH="1" flipV="1">
            <a:off x="4999038" y="4148137"/>
            <a:ext cx="554038" cy="11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4583" idx="3"/>
          </p:cNvCxnSpPr>
          <p:nvPr/>
        </p:nvCxnSpPr>
        <p:spPr>
          <a:xfrm flipV="1">
            <a:off x="7402513" y="6046788"/>
            <a:ext cx="636587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38263" y="368300"/>
            <a:ext cx="3275012" cy="2401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 rot="-5400000">
            <a:off x="-434975" y="3235325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Population Growth</a:t>
            </a:r>
          </a:p>
        </p:txBody>
      </p:sp>
      <p:cxnSp>
        <p:nvCxnSpPr>
          <p:cNvPr id="21" name="Straight Arrow Connector 20"/>
          <p:cNvCxnSpPr>
            <a:stCxn id="24588" idx="3"/>
          </p:cNvCxnSpPr>
          <p:nvPr/>
        </p:nvCxnSpPr>
        <p:spPr>
          <a:xfrm rot="16200000" flipV="1">
            <a:off x="309563" y="2081213"/>
            <a:ext cx="588962" cy="47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23"/>
          <p:cNvSpPr txBox="1">
            <a:spLocks noChangeArrowheads="1"/>
          </p:cNvSpPr>
          <p:nvPr/>
        </p:nvSpPr>
        <p:spPr bwMode="auto">
          <a:xfrm>
            <a:off x="1009650" y="1350963"/>
            <a:ext cx="35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+</a:t>
            </a:r>
          </a:p>
          <a:p>
            <a:pPr algn="ctr" eaLnBrk="1" hangingPunct="1"/>
            <a:r>
              <a:rPr lang="en-US"/>
              <a:t>0</a:t>
            </a:r>
          </a:p>
          <a:p>
            <a:pPr algn="ctr" eaLnBrk="1" hangingPunct="1"/>
            <a:r>
              <a:rPr lang="en-US"/>
              <a:t>-</a:t>
            </a:r>
          </a:p>
        </p:txBody>
      </p:sp>
      <p:cxnSp>
        <p:nvCxnSpPr>
          <p:cNvPr id="25" name="Straight Arrow Connector 24"/>
          <p:cNvCxnSpPr>
            <a:stCxn id="24590" idx="0"/>
          </p:cNvCxnSpPr>
          <p:nvPr/>
        </p:nvCxnSpPr>
        <p:spPr>
          <a:xfrm rot="5400000" flipH="1" flipV="1">
            <a:off x="976312" y="1139826"/>
            <a:ext cx="4222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590" idx="2"/>
          </p:cNvCxnSpPr>
          <p:nvPr/>
        </p:nvCxnSpPr>
        <p:spPr>
          <a:xfrm rot="5400000">
            <a:off x="973931" y="2488407"/>
            <a:ext cx="4270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590" idx="3"/>
          </p:cNvCxnSpPr>
          <p:nvPr/>
        </p:nvCxnSpPr>
        <p:spPr>
          <a:xfrm>
            <a:off x="1365250" y="1812925"/>
            <a:ext cx="31924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39850" y="3454400"/>
            <a:ext cx="3275013" cy="240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5" name="TextBox 38"/>
          <p:cNvSpPr txBox="1">
            <a:spLocks noChangeArrowheads="1"/>
          </p:cNvSpPr>
          <p:nvPr/>
        </p:nvSpPr>
        <p:spPr bwMode="auto">
          <a:xfrm>
            <a:off x="1012825" y="4437063"/>
            <a:ext cx="354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+</a:t>
            </a:r>
          </a:p>
          <a:p>
            <a:pPr algn="ctr" eaLnBrk="1" hangingPunct="1"/>
            <a:r>
              <a:rPr lang="en-US"/>
              <a:t>0</a:t>
            </a:r>
          </a:p>
          <a:p>
            <a:pPr algn="ctr" eaLnBrk="1" hangingPunct="1"/>
            <a:r>
              <a:rPr lang="en-US"/>
              <a:t>-</a:t>
            </a:r>
          </a:p>
        </p:txBody>
      </p:sp>
      <p:cxnSp>
        <p:nvCxnSpPr>
          <p:cNvPr id="40" name="Straight Arrow Connector 39"/>
          <p:cNvCxnSpPr>
            <a:stCxn id="24595" idx="0"/>
          </p:cNvCxnSpPr>
          <p:nvPr/>
        </p:nvCxnSpPr>
        <p:spPr>
          <a:xfrm rot="5400000" flipH="1" flipV="1">
            <a:off x="977900" y="4225926"/>
            <a:ext cx="4222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595" idx="2"/>
          </p:cNvCxnSpPr>
          <p:nvPr/>
        </p:nvCxnSpPr>
        <p:spPr>
          <a:xfrm rot="5400000">
            <a:off x="974725" y="5575301"/>
            <a:ext cx="4286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595" idx="3"/>
          </p:cNvCxnSpPr>
          <p:nvPr/>
        </p:nvCxnSpPr>
        <p:spPr>
          <a:xfrm>
            <a:off x="1366838" y="4899025"/>
            <a:ext cx="319405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735138" y="4221163"/>
            <a:ext cx="2484437" cy="1281112"/>
          </a:xfrm>
          <a:custGeom>
            <a:avLst/>
            <a:gdLst>
              <a:gd name="connsiteX0" fmla="*/ 0 w 2483893"/>
              <a:gd name="connsiteY0" fmla="*/ 1212376 h 1280615"/>
              <a:gd name="connsiteX1" fmla="*/ 1228299 w 2483893"/>
              <a:gd name="connsiteY1" fmla="*/ 11373 h 1280615"/>
              <a:gd name="connsiteX2" fmla="*/ 2483893 w 2483893"/>
              <a:gd name="connsiteY2" fmla="*/ 1280615 h 128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1280615">
                <a:moveTo>
                  <a:pt x="0" y="1212376"/>
                </a:moveTo>
                <a:cubicBezTo>
                  <a:pt x="407158" y="606188"/>
                  <a:pt x="814317" y="0"/>
                  <a:pt x="1228299" y="11373"/>
                </a:cubicBezTo>
                <a:cubicBezTo>
                  <a:pt x="1642281" y="22746"/>
                  <a:pt x="2063087" y="651680"/>
                  <a:pt x="2483893" y="1280615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09725" y="993775"/>
            <a:ext cx="2716213" cy="1571625"/>
          </a:xfrm>
          <a:custGeom>
            <a:avLst/>
            <a:gdLst>
              <a:gd name="connsiteX0" fmla="*/ 0 w 2715904"/>
              <a:gd name="connsiteY0" fmla="*/ 1489880 h 1571767"/>
              <a:gd name="connsiteX1" fmla="*/ 750627 w 2715904"/>
              <a:gd name="connsiteY1" fmla="*/ 1121391 h 1571767"/>
              <a:gd name="connsiteX2" fmla="*/ 1419367 w 2715904"/>
              <a:gd name="connsiteY2" fmla="*/ 15922 h 1571767"/>
              <a:gd name="connsiteX3" fmla="*/ 1992573 w 2715904"/>
              <a:gd name="connsiteY3" fmla="*/ 1216925 h 1571767"/>
              <a:gd name="connsiteX4" fmla="*/ 2715904 w 2715904"/>
              <a:gd name="connsiteY4" fmla="*/ 1571767 h 157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904" h="1571767">
                <a:moveTo>
                  <a:pt x="0" y="1489880"/>
                </a:moveTo>
                <a:cubicBezTo>
                  <a:pt x="257033" y="1428465"/>
                  <a:pt x="514066" y="1367050"/>
                  <a:pt x="750627" y="1121391"/>
                </a:cubicBezTo>
                <a:cubicBezTo>
                  <a:pt x="987188" y="875732"/>
                  <a:pt x="1212376" y="0"/>
                  <a:pt x="1419367" y="15922"/>
                </a:cubicBezTo>
                <a:cubicBezTo>
                  <a:pt x="1626358" y="31844"/>
                  <a:pt x="1776484" y="957618"/>
                  <a:pt x="1992573" y="1216925"/>
                </a:cubicBezTo>
                <a:cubicBezTo>
                  <a:pt x="2208662" y="1476232"/>
                  <a:pt x="2462283" y="1523999"/>
                  <a:pt x="2715904" y="1571767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01" name="TextBox 44"/>
          <p:cNvSpPr txBox="1">
            <a:spLocks noChangeArrowheads="1"/>
          </p:cNvSpPr>
          <p:nvPr/>
        </p:nvSpPr>
        <p:spPr bwMode="auto">
          <a:xfrm>
            <a:off x="2022475" y="589756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Temperature</a:t>
            </a:r>
          </a:p>
        </p:txBody>
      </p:sp>
      <p:cxnSp>
        <p:nvCxnSpPr>
          <p:cNvPr id="46" name="Straight Arrow Connector 45"/>
          <p:cNvCxnSpPr>
            <a:stCxn id="24601" idx="3"/>
          </p:cNvCxnSpPr>
          <p:nvPr/>
        </p:nvCxnSpPr>
        <p:spPr>
          <a:xfrm flipV="1">
            <a:off x="3502025" y="6075363"/>
            <a:ext cx="635000" cy="7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3" name="TextBox 46"/>
          <p:cNvSpPr txBox="1">
            <a:spLocks noChangeArrowheads="1"/>
          </p:cNvSpPr>
          <p:nvPr/>
        </p:nvSpPr>
        <p:spPr bwMode="auto">
          <a:xfrm>
            <a:off x="2187575" y="2789238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Salinity</a:t>
            </a:r>
          </a:p>
        </p:txBody>
      </p:sp>
      <p:cxnSp>
        <p:nvCxnSpPr>
          <p:cNvPr id="48" name="Straight Arrow Connector 47"/>
          <p:cNvCxnSpPr>
            <a:stCxn id="24603" idx="3"/>
          </p:cNvCxnSpPr>
          <p:nvPr/>
        </p:nvCxnSpPr>
        <p:spPr>
          <a:xfrm flipV="1">
            <a:off x="3116263" y="2962275"/>
            <a:ext cx="731837" cy="11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TextBox 51"/>
          <p:cNvSpPr txBox="1">
            <a:spLocks noChangeArrowheads="1"/>
          </p:cNvSpPr>
          <p:nvPr/>
        </p:nvSpPr>
        <p:spPr bwMode="auto">
          <a:xfrm>
            <a:off x="4786313" y="0"/>
            <a:ext cx="4357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3600"/>
              <a:t>  From the Theory of</a:t>
            </a:r>
          </a:p>
          <a:p>
            <a:pPr algn="r" eaLnBrk="1" hangingPunct="1"/>
            <a:r>
              <a:rPr lang="en-US" sz="3600"/>
              <a:t>Biogeography</a:t>
            </a:r>
          </a:p>
        </p:txBody>
      </p:sp>
      <p:sp>
        <p:nvSpPr>
          <p:cNvPr id="24606" name="TextBox 52"/>
          <p:cNvSpPr txBox="1">
            <a:spLocks noChangeArrowheads="1"/>
          </p:cNvSpPr>
          <p:nvPr/>
        </p:nvSpPr>
        <p:spPr bwMode="auto">
          <a:xfrm>
            <a:off x="-42863" y="6550025"/>
            <a:ext cx="9186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Brown, J.H., Lomolino, M.V. 1998, Biogeography: Second Edition.  Sinauer Associates, Sinauer Massachusetts</a:t>
            </a:r>
          </a:p>
        </p:txBody>
      </p:sp>
      <p:sp>
        <p:nvSpPr>
          <p:cNvPr id="24607" name="TextBox 1"/>
          <p:cNvSpPr txBox="1">
            <a:spLocks noChangeArrowheads="1"/>
          </p:cNvSpPr>
          <p:nvPr/>
        </p:nvSpPr>
        <p:spPr bwMode="auto">
          <a:xfrm>
            <a:off x="5526088" y="2954338"/>
            <a:ext cx="311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Environmental Space</a:t>
            </a:r>
          </a:p>
        </p:txBody>
      </p:sp>
    </p:spTree>
    <p:extLst>
      <p:ext uri="{BB962C8B-B14F-4D97-AF65-F5344CB8AC3E}">
        <p14:creationId xmlns:p14="http://schemas.microsoft.com/office/powerpoint/2010/main" val="429009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29688" cy="668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Problems with Polynomials</a:t>
            </a:r>
          </a:p>
        </p:txBody>
      </p:sp>
      <p:sp>
        <p:nvSpPr>
          <p:cNvPr id="38916" name="Content Placeholder 7"/>
          <p:cNvSpPr>
            <a:spLocks noGrp="1"/>
          </p:cNvSpPr>
          <p:nvPr>
            <p:ph idx="1"/>
          </p:nvPr>
        </p:nvSpPr>
        <p:spPr>
          <a:xfrm>
            <a:off x="285750" y="1985963"/>
            <a:ext cx="3871913" cy="4002087"/>
          </a:xfrm>
        </p:spPr>
        <p:txBody>
          <a:bodyPr/>
          <a:lstStyle/>
          <a:p>
            <a:r>
              <a:rPr lang="en-US" smtClean="0"/>
              <a:t>Lack flexibility</a:t>
            </a:r>
          </a:p>
          <a:p>
            <a:r>
              <a:rPr lang="en-US" smtClean="0"/>
              <a:t>Not well behaved at boundaries</a:t>
            </a:r>
          </a:p>
          <a:p>
            <a:endParaRPr lang="en-US" smtClean="0"/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866900"/>
            <a:ext cx="456247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633413" y="1257300"/>
            <a:ext cx="779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x</a:t>
            </a:r>
            <a:r>
              <a:rPr lang="en-US" sz="2400"/>
              <a:t>) = </a:t>
            </a:r>
            <a:r>
              <a:rPr lang="en-US" sz="2400" i="1"/>
              <a:t>a</a:t>
            </a:r>
            <a:r>
              <a:rPr lang="en-US" sz="2400" baseline="-25000"/>
              <a:t>0</a:t>
            </a:r>
            <a:r>
              <a:rPr lang="en-US" sz="2400"/>
              <a:t> + </a:t>
            </a:r>
            <a:r>
              <a:rPr lang="en-US" sz="2400" i="1"/>
              <a:t>a</a:t>
            </a:r>
            <a:r>
              <a:rPr lang="en-US" sz="2400" baseline="-25000"/>
              <a:t>1</a:t>
            </a:r>
            <a:r>
              <a:rPr lang="en-US" sz="2400" i="1"/>
              <a:t>x</a:t>
            </a:r>
            <a:r>
              <a:rPr lang="en-US" sz="2400"/>
              <a:t> + </a:t>
            </a:r>
            <a:r>
              <a:rPr lang="en-US" sz="2400" i="1"/>
              <a:t>a</a:t>
            </a:r>
            <a:r>
              <a:rPr lang="en-US" sz="2400" baseline="-25000"/>
              <a:t>2</a:t>
            </a:r>
            <a:r>
              <a:rPr lang="en-US" sz="2400" i="1"/>
              <a:t>x</a:t>
            </a:r>
            <a:r>
              <a:rPr lang="en-US" sz="2400" baseline="30000"/>
              <a:t>2</a:t>
            </a:r>
            <a:r>
              <a:rPr lang="en-US" sz="2400"/>
              <a:t> + ... + </a:t>
            </a:r>
            <a:r>
              <a:rPr lang="en-US" sz="2400" i="1"/>
              <a:t>a</a:t>
            </a:r>
            <a:r>
              <a:rPr lang="en-US" sz="2400" i="1" baseline="-25000"/>
              <a:t>n</a:t>
            </a:r>
            <a:r>
              <a:rPr lang="en-US" sz="2400" i="1"/>
              <a:t>x</a:t>
            </a:r>
            <a:r>
              <a:rPr lang="en-US" sz="2400" i="1" baseline="30000"/>
              <a:t>n</a:t>
            </a:r>
            <a:r>
              <a:rPr lang="en-US" sz="2400"/>
              <a:t> , where </a:t>
            </a:r>
            <a:r>
              <a:rPr lang="en-US" sz="2400" i="1"/>
              <a:t>a</a:t>
            </a:r>
            <a:r>
              <a:rPr lang="en-US" sz="2400" i="1" baseline="-25000"/>
              <a:t>n</a:t>
            </a:r>
            <a:r>
              <a:rPr lang="en-US" sz="2400"/>
              <a:t> ≠ 0 and </a:t>
            </a:r>
            <a:r>
              <a:rPr lang="en-US" sz="2400" i="1"/>
              <a:t>n</a:t>
            </a:r>
            <a:r>
              <a:rPr lang="en-US" sz="2400"/>
              <a:t> ≥ 2</a:t>
            </a:r>
          </a:p>
        </p:txBody>
      </p:sp>
      <p:sp>
        <p:nvSpPr>
          <p:cNvPr id="38919" name="TextBox 5"/>
          <p:cNvSpPr txBox="1">
            <a:spLocks noChangeArrowheads="1"/>
          </p:cNvSpPr>
          <p:nvPr/>
        </p:nvSpPr>
        <p:spPr bwMode="auto">
          <a:xfrm>
            <a:off x="7272338" y="6262688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Wikipedia.com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Environmental Space</a:t>
            </a:r>
          </a:p>
        </p:txBody>
      </p:sp>
      <p:pic>
        <p:nvPicPr>
          <p:cNvPr id="35843" name="Picture 2" descr="C:\Users\jimg\Dropbox\Papers\_Submitted\HEMI Tamarix\Ecology And Evolution\Fig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253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Tamarisk Occurrences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4989513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mtClean="0"/>
              <a:t>United States Environmental Space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8725"/>
            <a:ext cx="70580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Alternatives to Polynomials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BioClim – max and max boxes</a:t>
            </a:r>
          </a:p>
          <a:p>
            <a:r>
              <a:rPr lang="en-US" smtClean="0"/>
              <a:t>BioMapper – 25x25 grid of boxes</a:t>
            </a:r>
          </a:p>
          <a:p>
            <a:r>
              <a:rPr lang="en-US" smtClean="0"/>
              <a:t>DOMAIN – Distance to existing point</a:t>
            </a:r>
          </a:p>
          <a:p>
            <a:r>
              <a:rPr lang="en-US" smtClean="0"/>
              <a:t>NPMR</a:t>
            </a:r>
          </a:p>
          <a:p>
            <a:r>
              <a:rPr lang="en-US" smtClean="0"/>
              <a:t>Hyper-Envelope Modeling – Bezier Curves</a:t>
            </a:r>
          </a:p>
          <a:p>
            <a:r>
              <a:rPr lang="en-US" smtClean="0"/>
              <a:t>Multivariate adaptive regression splines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Bezier and Spline Curves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72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005387" y="3005138"/>
            <a:ext cx="3576638" cy="2876550"/>
          </a:xfrm>
          <a:custGeom>
            <a:avLst/>
            <a:gdLst>
              <a:gd name="connsiteX0" fmla="*/ 2066637 w 3576783"/>
              <a:gd name="connsiteY0" fmla="*/ 90054 h 2877126"/>
              <a:gd name="connsiteX1" fmla="*/ 43873 w 3576783"/>
              <a:gd name="connsiteY1" fmla="*/ 1475508 h 2877126"/>
              <a:gd name="connsiteX2" fmla="*/ 1803400 w 3576783"/>
              <a:gd name="connsiteY2" fmla="*/ 2819399 h 2877126"/>
              <a:gd name="connsiteX3" fmla="*/ 3535219 w 3576783"/>
              <a:gd name="connsiteY3" fmla="*/ 1129145 h 2877126"/>
              <a:gd name="connsiteX4" fmla="*/ 2052782 w 3576783"/>
              <a:gd name="connsiteY4" fmla="*/ 935181 h 2877126"/>
              <a:gd name="connsiteX5" fmla="*/ 2066637 w 3576783"/>
              <a:gd name="connsiteY5" fmla="*/ 90054 h 287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6783" h="2877126">
                <a:moveTo>
                  <a:pt x="2066637" y="90054"/>
                </a:moveTo>
                <a:cubicBezTo>
                  <a:pt x="1731819" y="180109"/>
                  <a:pt x="87746" y="1020617"/>
                  <a:pt x="43873" y="1475508"/>
                </a:cubicBezTo>
                <a:cubicBezTo>
                  <a:pt x="0" y="1930399"/>
                  <a:pt x="1221509" y="2877126"/>
                  <a:pt x="1803400" y="2819399"/>
                </a:cubicBezTo>
                <a:cubicBezTo>
                  <a:pt x="2385291" y="2761672"/>
                  <a:pt x="3493655" y="1443181"/>
                  <a:pt x="3535219" y="1129145"/>
                </a:cubicBezTo>
                <a:cubicBezTo>
                  <a:pt x="3576783" y="815109"/>
                  <a:pt x="2295237" y="1108363"/>
                  <a:pt x="2052782" y="935181"/>
                </a:cubicBezTo>
                <a:cubicBezTo>
                  <a:pt x="1810327" y="761999"/>
                  <a:pt x="2401455" y="0"/>
                  <a:pt x="2066637" y="90054"/>
                </a:cubicBezTo>
                <a:close/>
              </a:path>
            </a:pathLst>
          </a:custGeom>
          <a:gradFill>
            <a:gsLst>
              <a:gs pos="100000">
                <a:srgbClr val="FF0000"/>
              </a:gs>
              <a:gs pos="0">
                <a:srgbClr val="00B050"/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0" y="6488113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Wikiepedia.com</a:t>
            </a:r>
          </a:p>
        </p:txBody>
      </p:sp>
      <p:sp>
        <p:nvSpPr>
          <p:cNvPr id="14" name="Freeform 13"/>
          <p:cNvSpPr/>
          <p:nvPr/>
        </p:nvSpPr>
        <p:spPr>
          <a:xfrm>
            <a:off x="500063" y="2195513"/>
            <a:ext cx="4219575" cy="4310062"/>
          </a:xfrm>
          <a:custGeom>
            <a:avLst/>
            <a:gdLst>
              <a:gd name="connsiteX0" fmla="*/ 0 w 4557712"/>
              <a:gd name="connsiteY0" fmla="*/ 1657350 h 1657350"/>
              <a:gd name="connsiteX1" fmla="*/ 1628775 w 4557712"/>
              <a:gd name="connsiteY1" fmla="*/ 471487 h 1657350"/>
              <a:gd name="connsiteX2" fmla="*/ 3543300 w 4557712"/>
              <a:gd name="connsiteY2" fmla="*/ 828675 h 1657350"/>
              <a:gd name="connsiteX3" fmla="*/ 4557712 w 4557712"/>
              <a:gd name="connsiteY3" fmla="*/ 0 h 1657350"/>
              <a:gd name="connsiteX0" fmla="*/ 0 w 4557712"/>
              <a:gd name="connsiteY0" fmla="*/ 1657350 h 1657350"/>
              <a:gd name="connsiteX1" fmla="*/ 1185863 w 4557712"/>
              <a:gd name="connsiteY1" fmla="*/ 471487 h 1657350"/>
              <a:gd name="connsiteX2" fmla="*/ 3543300 w 4557712"/>
              <a:gd name="connsiteY2" fmla="*/ 828675 h 1657350"/>
              <a:gd name="connsiteX3" fmla="*/ 4557712 w 4557712"/>
              <a:gd name="connsiteY3" fmla="*/ 0 h 1657350"/>
              <a:gd name="connsiteX0" fmla="*/ 0 w 4557712"/>
              <a:gd name="connsiteY0" fmla="*/ 1871662 h 1871662"/>
              <a:gd name="connsiteX1" fmla="*/ 1185863 w 4557712"/>
              <a:gd name="connsiteY1" fmla="*/ 471487 h 1871662"/>
              <a:gd name="connsiteX2" fmla="*/ 3543300 w 4557712"/>
              <a:gd name="connsiteY2" fmla="*/ 828675 h 1871662"/>
              <a:gd name="connsiteX3" fmla="*/ 4557712 w 4557712"/>
              <a:gd name="connsiteY3" fmla="*/ 0 h 1871662"/>
              <a:gd name="connsiteX0" fmla="*/ 195263 w 4752975"/>
              <a:gd name="connsiteY0" fmla="*/ 1871662 h 1871662"/>
              <a:gd name="connsiteX1" fmla="*/ 1381126 w 4752975"/>
              <a:gd name="connsiteY1" fmla="*/ 471487 h 1871662"/>
              <a:gd name="connsiteX2" fmla="*/ 3738563 w 4752975"/>
              <a:gd name="connsiteY2" fmla="*/ 828675 h 1871662"/>
              <a:gd name="connsiteX3" fmla="*/ 4752975 w 4752975"/>
              <a:gd name="connsiteY3" fmla="*/ 0 h 1871662"/>
              <a:gd name="connsiteX0" fmla="*/ 195263 w 4752975"/>
              <a:gd name="connsiteY0" fmla="*/ 1657350 h 1657350"/>
              <a:gd name="connsiteX1" fmla="*/ 1381126 w 4752975"/>
              <a:gd name="connsiteY1" fmla="*/ 471487 h 1657350"/>
              <a:gd name="connsiteX2" fmla="*/ 3738563 w 4752975"/>
              <a:gd name="connsiteY2" fmla="*/ 828675 h 1657350"/>
              <a:gd name="connsiteX3" fmla="*/ 4752975 w 4752975"/>
              <a:gd name="connsiteY3" fmla="*/ 0 h 1657350"/>
              <a:gd name="connsiteX0" fmla="*/ 323850 w 4881562"/>
              <a:gd name="connsiteY0" fmla="*/ 1952627 h 1952627"/>
              <a:gd name="connsiteX1" fmla="*/ 1509713 w 4881562"/>
              <a:gd name="connsiteY1" fmla="*/ 766764 h 1952627"/>
              <a:gd name="connsiteX2" fmla="*/ 3867150 w 4881562"/>
              <a:gd name="connsiteY2" fmla="*/ 1123952 h 1952627"/>
              <a:gd name="connsiteX3" fmla="*/ 4881562 w 4881562"/>
              <a:gd name="connsiteY3" fmla="*/ 295277 h 1952627"/>
              <a:gd name="connsiteX0" fmla="*/ 323850 w 4881562"/>
              <a:gd name="connsiteY0" fmla="*/ 1952627 h 1952627"/>
              <a:gd name="connsiteX1" fmla="*/ 1509713 w 4881562"/>
              <a:gd name="connsiteY1" fmla="*/ 766764 h 1952627"/>
              <a:gd name="connsiteX2" fmla="*/ 1952626 w 4881562"/>
              <a:gd name="connsiteY2" fmla="*/ 409578 h 1952627"/>
              <a:gd name="connsiteX3" fmla="*/ 3867150 w 4881562"/>
              <a:gd name="connsiteY3" fmla="*/ 1123952 h 1952627"/>
              <a:gd name="connsiteX4" fmla="*/ 4881562 w 4881562"/>
              <a:gd name="connsiteY4" fmla="*/ 295277 h 1952627"/>
              <a:gd name="connsiteX0" fmla="*/ 347662 w 4905374"/>
              <a:gd name="connsiteY0" fmla="*/ 1952627 h 1952627"/>
              <a:gd name="connsiteX1" fmla="*/ 1533525 w 4905374"/>
              <a:gd name="connsiteY1" fmla="*/ 766764 h 1952627"/>
              <a:gd name="connsiteX2" fmla="*/ 1976438 w 4905374"/>
              <a:gd name="connsiteY2" fmla="*/ 409578 h 1952627"/>
              <a:gd name="connsiteX3" fmla="*/ 3890962 w 4905374"/>
              <a:gd name="connsiteY3" fmla="*/ 1123952 h 1952627"/>
              <a:gd name="connsiteX4" fmla="*/ 4905374 w 4905374"/>
              <a:gd name="connsiteY4" fmla="*/ 295277 h 1952627"/>
              <a:gd name="connsiteX0" fmla="*/ 323850 w 4881562"/>
              <a:gd name="connsiteY0" fmla="*/ 2733675 h 2733675"/>
              <a:gd name="connsiteX1" fmla="*/ 2709863 w 4881562"/>
              <a:gd name="connsiteY1" fmla="*/ 762000 h 2733675"/>
              <a:gd name="connsiteX2" fmla="*/ 1952626 w 4881562"/>
              <a:gd name="connsiteY2" fmla="*/ 1190626 h 2733675"/>
              <a:gd name="connsiteX3" fmla="*/ 3867150 w 4881562"/>
              <a:gd name="connsiteY3" fmla="*/ 1905000 h 2733675"/>
              <a:gd name="connsiteX4" fmla="*/ 4881562 w 4881562"/>
              <a:gd name="connsiteY4" fmla="*/ 1076325 h 2733675"/>
              <a:gd name="connsiteX0" fmla="*/ 404812 w 4962524"/>
              <a:gd name="connsiteY0" fmla="*/ 2174081 h 2174081"/>
              <a:gd name="connsiteX1" fmla="*/ 2790825 w 4962524"/>
              <a:gd name="connsiteY1" fmla="*/ 202406 h 2174081"/>
              <a:gd name="connsiteX2" fmla="*/ 2033588 w 4962524"/>
              <a:gd name="connsiteY2" fmla="*/ 631032 h 2174081"/>
              <a:gd name="connsiteX3" fmla="*/ 3948112 w 4962524"/>
              <a:gd name="connsiteY3" fmla="*/ 1345406 h 2174081"/>
              <a:gd name="connsiteX4" fmla="*/ 4962524 w 4962524"/>
              <a:gd name="connsiteY4" fmla="*/ 516731 h 2174081"/>
              <a:gd name="connsiteX0" fmla="*/ 404812 w 4962524"/>
              <a:gd name="connsiteY0" fmla="*/ 2005012 h 2045494"/>
              <a:gd name="connsiteX1" fmla="*/ 2790825 w 4962524"/>
              <a:gd name="connsiteY1" fmla="*/ 33337 h 2045494"/>
              <a:gd name="connsiteX2" fmla="*/ 2033588 w 4962524"/>
              <a:gd name="connsiteY2" fmla="*/ 461963 h 2045494"/>
              <a:gd name="connsiteX3" fmla="*/ 3948112 w 4962524"/>
              <a:gd name="connsiteY3" fmla="*/ 1176337 h 2045494"/>
              <a:gd name="connsiteX4" fmla="*/ 4962524 w 4962524"/>
              <a:gd name="connsiteY4" fmla="*/ 347662 h 2045494"/>
              <a:gd name="connsiteX0" fmla="*/ 404812 w 4962524"/>
              <a:gd name="connsiteY0" fmla="*/ 2109787 h 2109787"/>
              <a:gd name="connsiteX1" fmla="*/ 2790825 w 4962524"/>
              <a:gd name="connsiteY1" fmla="*/ 138112 h 2109787"/>
              <a:gd name="connsiteX2" fmla="*/ 3948112 w 4962524"/>
              <a:gd name="connsiteY2" fmla="*/ 1281112 h 2109787"/>
              <a:gd name="connsiteX3" fmla="*/ 4962524 w 4962524"/>
              <a:gd name="connsiteY3" fmla="*/ 452437 h 2109787"/>
              <a:gd name="connsiteX0" fmla="*/ 404812 w 4962524"/>
              <a:gd name="connsiteY0" fmla="*/ 2109787 h 2109787"/>
              <a:gd name="connsiteX1" fmla="*/ 2790825 w 4962524"/>
              <a:gd name="connsiteY1" fmla="*/ 138112 h 2109787"/>
              <a:gd name="connsiteX2" fmla="*/ 3948112 w 4962524"/>
              <a:gd name="connsiteY2" fmla="*/ 1281112 h 2109787"/>
              <a:gd name="connsiteX3" fmla="*/ 3962400 w 4962524"/>
              <a:gd name="connsiteY3" fmla="*/ 1266825 h 2109787"/>
              <a:gd name="connsiteX4" fmla="*/ 4962524 w 4962524"/>
              <a:gd name="connsiteY4" fmla="*/ 452437 h 2109787"/>
              <a:gd name="connsiteX0" fmla="*/ 404812 w 4962524"/>
              <a:gd name="connsiteY0" fmla="*/ 2297906 h 2297906"/>
              <a:gd name="connsiteX1" fmla="*/ 2790825 w 4962524"/>
              <a:gd name="connsiteY1" fmla="*/ 326231 h 2297906"/>
              <a:gd name="connsiteX2" fmla="*/ 4305300 w 4962524"/>
              <a:gd name="connsiteY2" fmla="*/ 569119 h 2297906"/>
              <a:gd name="connsiteX3" fmla="*/ 3948112 w 4962524"/>
              <a:gd name="connsiteY3" fmla="*/ 1469231 h 2297906"/>
              <a:gd name="connsiteX4" fmla="*/ 3962400 w 4962524"/>
              <a:gd name="connsiteY4" fmla="*/ 1454944 h 2297906"/>
              <a:gd name="connsiteX5" fmla="*/ 4962524 w 4962524"/>
              <a:gd name="connsiteY5" fmla="*/ 640556 h 2297906"/>
              <a:gd name="connsiteX0" fmla="*/ 404812 w 4962524"/>
              <a:gd name="connsiteY0" fmla="*/ 2109787 h 2109787"/>
              <a:gd name="connsiteX1" fmla="*/ 2790825 w 4962524"/>
              <a:gd name="connsiteY1" fmla="*/ 138112 h 2109787"/>
              <a:gd name="connsiteX2" fmla="*/ 3948112 w 4962524"/>
              <a:gd name="connsiteY2" fmla="*/ 1281112 h 2109787"/>
              <a:gd name="connsiteX3" fmla="*/ 3962400 w 4962524"/>
              <a:gd name="connsiteY3" fmla="*/ 1266825 h 2109787"/>
              <a:gd name="connsiteX4" fmla="*/ 4962524 w 4962524"/>
              <a:gd name="connsiteY4" fmla="*/ 452437 h 2109787"/>
              <a:gd name="connsiteX0" fmla="*/ 404812 w 4962524"/>
              <a:gd name="connsiteY0" fmla="*/ 2300287 h 2300287"/>
              <a:gd name="connsiteX1" fmla="*/ 2790825 w 4962524"/>
              <a:gd name="connsiteY1" fmla="*/ 328612 h 2300287"/>
              <a:gd name="connsiteX2" fmla="*/ 4362450 w 4962524"/>
              <a:gd name="connsiteY2" fmla="*/ 928688 h 2300287"/>
              <a:gd name="connsiteX3" fmla="*/ 3948112 w 4962524"/>
              <a:gd name="connsiteY3" fmla="*/ 1471612 h 2300287"/>
              <a:gd name="connsiteX4" fmla="*/ 3962400 w 4962524"/>
              <a:gd name="connsiteY4" fmla="*/ 1457325 h 2300287"/>
              <a:gd name="connsiteX5" fmla="*/ 4962524 w 4962524"/>
              <a:gd name="connsiteY5" fmla="*/ 642937 h 2300287"/>
              <a:gd name="connsiteX0" fmla="*/ 404812 w 4962524"/>
              <a:gd name="connsiteY0" fmla="*/ 2297906 h 2297906"/>
              <a:gd name="connsiteX1" fmla="*/ 2790825 w 4962524"/>
              <a:gd name="connsiteY1" fmla="*/ 326231 h 2297906"/>
              <a:gd name="connsiteX2" fmla="*/ 4548188 w 4962524"/>
              <a:gd name="connsiteY2" fmla="*/ 340519 h 2297906"/>
              <a:gd name="connsiteX3" fmla="*/ 4362450 w 4962524"/>
              <a:gd name="connsiteY3" fmla="*/ 926307 h 2297906"/>
              <a:gd name="connsiteX4" fmla="*/ 3948112 w 4962524"/>
              <a:gd name="connsiteY4" fmla="*/ 1469231 h 2297906"/>
              <a:gd name="connsiteX5" fmla="*/ 3962400 w 4962524"/>
              <a:gd name="connsiteY5" fmla="*/ 1454944 h 2297906"/>
              <a:gd name="connsiteX6" fmla="*/ 4962524 w 4962524"/>
              <a:gd name="connsiteY6" fmla="*/ 640556 h 2297906"/>
              <a:gd name="connsiteX0" fmla="*/ 404812 w 4962524"/>
              <a:gd name="connsiteY0" fmla="*/ 1993106 h 1993106"/>
              <a:gd name="connsiteX1" fmla="*/ 2790825 w 4962524"/>
              <a:gd name="connsiteY1" fmla="*/ 407194 h 1993106"/>
              <a:gd name="connsiteX2" fmla="*/ 4548188 w 4962524"/>
              <a:gd name="connsiteY2" fmla="*/ 35719 h 1993106"/>
              <a:gd name="connsiteX3" fmla="*/ 4362450 w 4962524"/>
              <a:gd name="connsiteY3" fmla="*/ 621507 h 1993106"/>
              <a:gd name="connsiteX4" fmla="*/ 3948112 w 4962524"/>
              <a:gd name="connsiteY4" fmla="*/ 1164431 h 1993106"/>
              <a:gd name="connsiteX5" fmla="*/ 3962400 w 4962524"/>
              <a:gd name="connsiteY5" fmla="*/ 1150144 h 1993106"/>
              <a:gd name="connsiteX6" fmla="*/ 4962524 w 4962524"/>
              <a:gd name="connsiteY6" fmla="*/ 335756 h 1993106"/>
              <a:gd name="connsiteX0" fmla="*/ 404812 w 4962524"/>
              <a:gd name="connsiteY0" fmla="*/ 1952627 h 1952627"/>
              <a:gd name="connsiteX1" fmla="*/ 2790825 w 4962524"/>
              <a:gd name="connsiteY1" fmla="*/ 366715 h 1952627"/>
              <a:gd name="connsiteX2" fmla="*/ 4362450 w 4962524"/>
              <a:gd name="connsiteY2" fmla="*/ 581028 h 1952627"/>
              <a:gd name="connsiteX3" fmla="*/ 3948112 w 4962524"/>
              <a:gd name="connsiteY3" fmla="*/ 1123952 h 1952627"/>
              <a:gd name="connsiteX4" fmla="*/ 3962400 w 4962524"/>
              <a:gd name="connsiteY4" fmla="*/ 1109665 h 1952627"/>
              <a:gd name="connsiteX5" fmla="*/ 4962524 w 4962524"/>
              <a:gd name="connsiteY5" fmla="*/ 295277 h 1952627"/>
              <a:gd name="connsiteX0" fmla="*/ 404812 w 4962524"/>
              <a:gd name="connsiteY0" fmla="*/ 1952627 h 1952627"/>
              <a:gd name="connsiteX1" fmla="*/ 2790825 w 4962524"/>
              <a:gd name="connsiteY1" fmla="*/ 366715 h 1952627"/>
              <a:gd name="connsiteX2" fmla="*/ 3948112 w 4962524"/>
              <a:gd name="connsiteY2" fmla="*/ 1123952 h 1952627"/>
              <a:gd name="connsiteX3" fmla="*/ 3962400 w 4962524"/>
              <a:gd name="connsiteY3" fmla="*/ 1109665 h 1952627"/>
              <a:gd name="connsiteX4" fmla="*/ 4962524 w 4962524"/>
              <a:gd name="connsiteY4" fmla="*/ 295277 h 1952627"/>
              <a:gd name="connsiteX0" fmla="*/ 404812 w 4962524"/>
              <a:gd name="connsiteY0" fmla="*/ 1952627 h 1952627"/>
              <a:gd name="connsiteX1" fmla="*/ 2790825 w 4962524"/>
              <a:gd name="connsiteY1" fmla="*/ 366715 h 1952627"/>
              <a:gd name="connsiteX2" fmla="*/ 3948112 w 4962524"/>
              <a:gd name="connsiteY2" fmla="*/ 1123952 h 1952627"/>
              <a:gd name="connsiteX3" fmla="*/ 4962524 w 4962524"/>
              <a:gd name="connsiteY3" fmla="*/ 295277 h 1952627"/>
              <a:gd name="connsiteX0" fmla="*/ 404812 w 4962524"/>
              <a:gd name="connsiteY0" fmla="*/ 1952627 h 1952627"/>
              <a:gd name="connsiteX1" fmla="*/ 2790825 w 4962524"/>
              <a:gd name="connsiteY1" fmla="*/ 366715 h 1952627"/>
              <a:gd name="connsiteX2" fmla="*/ 4962524 w 4962524"/>
              <a:gd name="connsiteY2" fmla="*/ 295277 h 1952627"/>
              <a:gd name="connsiteX0" fmla="*/ 404812 w 4962524"/>
              <a:gd name="connsiteY0" fmla="*/ 2219324 h 2219324"/>
              <a:gd name="connsiteX1" fmla="*/ 2790825 w 4962524"/>
              <a:gd name="connsiteY1" fmla="*/ 276225 h 2219324"/>
              <a:gd name="connsiteX2" fmla="*/ 4962524 w 4962524"/>
              <a:gd name="connsiteY2" fmla="*/ 561974 h 2219324"/>
              <a:gd name="connsiteX0" fmla="*/ 404812 w 4962524"/>
              <a:gd name="connsiteY0" fmla="*/ 1976436 h 2000250"/>
              <a:gd name="connsiteX1" fmla="*/ 2790825 w 4962524"/>
              <a:gd name="connsiteY1" fmla="*/ 33337 h 2000250"/>
              <a:gd name="connsiteX2" fmla="*/ 4962524 w 4962524"/>
              <a:gd name="connsiteY2" fmla="*/ 319086 h 2000250"/>
              <a:gd name="connsiteX0" fmla="*/ 404812 w 4962524"/>
              <a:gd name="connsiteY0" fmla="*/ 1952627 h 2676528"/>
              <a:gd name="connsiteX1" fmla="*/ 2790825 w 4962524"/>
              <a:gd name="connsiteY1" fmla="*/ 709615 h 2676528"/>
              <a:gd name="connsiteX2" fmla="*/ 4962524 w 4962524"/>
              <a:gd name="connsiteY2" fmla="*/ 295277 h 2676528"/>
              <a:gd name="connsiteX0" fmla="*/ 733424 w 4962524"/>
              <a:gd name="connsiteY0" fmla="*/ 3100387 h 3100387"/>
              <a:gd name="connsiteX1" fmla="*/ 2790825 w 4962524"/>
              <a:gd name="connsiteY1" fmla="*/ 414338 h 3100387"/>
              <a:gd name="connsiteX2" fmla="*/ 4962524 w 4962524"/>
              <a:gd name="connsiteY2" fmla="*/ 0 h 3100387"/>
              <a:gd name="connsiteX0" fmla="*/ 733424 w 4962524"/>
              <a:gd name="connsiteY0" fmla="*/ 3133724 h 3133724"/>
              <a:gd name="connsiteX1" fmla="*/ 2790825 w 4962524"/>
              <a:gd name="connsiteY1" fmla="*/ 447675 h 3133724"/>
              <a:gd name="connsiteX2" fmla="*/ 3690938 w 4962524"/>
              <a:gd name="connsiteY2" fmla="*/ 447673 h 3133724"/>
              <a:gd name="connsiteX3" fmla="*/ 4962524 w 4962524"/>
              <a:gd name="connsiteY3" fmla="*/ 33337 h 3133724"/>
              <a:gd name="connsiteX0" fmla="*/ 733424 w 4962524"/>
              <a:gd name="connsiteY0" fmla="*/ 3202780 h 3202780"/>
              <a:gd name="connsiteX1" fmla="*/ 2790825 w 4962524"/>
              <a:gd name="connsiteY1" fmla="*/ 516731 h 3202780"/>
              <a:gd name="connsiteX2" fmla="*/ 4962524 w 4962524"/>
              <a:gd name="connsiteY2" fmla="*/ 102393 h 3202780"/>
              <a:gd name="connsiteX0" fmla="*/ 733424 w 2790825"/>
              <a:gd name="connsiteY0" fmla="*/ 2719386 h 2719386"/>
              <a:gd name="connsiteX1" fmla="*/ 2790825 w 2790825"/>
              <a:gd name="connsiteY1" fmla="*/ 33337 h 2719386"/>
              <a:gd name="connsiteX0" fmla="*/ 323850 w 3767138"/>
              <a:gd name="connsiteY0" fmla="*/ 2719386 h 2719386"/>
              <a:gd name="connsiteX1" fmla="*/ 3767138 w 3767138"/>
              <a:gd name="connsiteY1" fmla="*/ 33337 h 2719386"/>
              <a:gd name="connsiteX0" fmla="*/ 323850 w 3767138"/>
              <a:gd name="connsiteY0" fmla="*/ 3490911 h 3490911"/>
              <a:gd name="connsiteX1" fmla="*/ 3767138 w 3767138"/>
              <a:gd name="connsiteY1" fmla="*/ 804862 h 3490911"/>
              <a:gd name="connsiteX0" fmla="*/ 0 w 3548062"/>
              <a:gd name="connsiteY0" fmla="*/ 3490911 h 4281484"/>
              <a:gd name="connsiteX1" fmla="*/ 3443288 w 3548062"/>
              <a:gd name="connsiteY1" fmla="*/ 804862 h 4281484"/>
              <a:gd name="connsiteX0" fmla="*/ 0 w 3443288"/>
              <a:gd name="connsiteY0" fmla="*/ 3490911 h 3795709"/>
              <a:gd name="connsiteX1" fmla="*/ 1700214 w 3443288"/>
              <a:gd name="connsiteY1" fmla="*/ 1476373 h 3795709"/>
              <a:gd name="connsiteX2" fmla="*/ 3443288 w 3443288"/>
              <a:gd name="connsiteY2" fmla="*/ 804862 h 3795709"/>
              <a:gd name="connsiteX0" fmla="*/ 0 w 3443288"/>
              <a:gd name="connsiteY0" fmla="*/ 2686049 h 2686049"/>
              <a:gd name="connsiteX1" fmla="*/ 3443288 w 3443288"/>
              <a:gd name="connsiteY1" fmla="*/ 0 h 2686049"/>
              <a:gd name="connsiteX0" fmla="*/ 0 w 3443288"/>
              <a:gd name="connsiteY0" fmla="*/ 3348036 h 3348036"/>
              <a:gd name="connsiteX1" fmla="*/ 3443288 w 3443288"/>
              <a:gd name="connsiteY1" fmla="*/ 661987 h 3348036"/>
              <a:gd name="connsiteX0" fmla="*/ 0 w 4219576"/>
              <a:gd name="connsiteY0" fmla="*/ 3348036 h 4310061"/>
              <a:gd name="connsiteX1" fmla="*/ 3443288 w 4219576"/>
              <a:gd name="connsiteY1" fmla="*/ 661987 h 43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9576" h="4310061">
                <a:moveTo>
                  <a:pt x="0" y="3348036"/>
                </a:moveTo>
                <a:cubicBezTo>
                  <a:pt x="4219576" y="4310061"/>
                  <a:pt x="1466850" y="0"/>
                  <a:pt x="3443288" y="661987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>
            <a:off x="500063" y="5543550"/>
            <a:ext cx="4143375" cy="1057275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 flipH="1" flipV="1">
            <a:off x="1857375" y="2243138"/>
            <a:ext cx="2085975" cy="614362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TextBox 18"/>
          <p:cNvSpPr txBox="1">
            <a:spLocks noChangeArrowheads="1"/>
          </p:cNvSpPr>
          <p:nvPr/>
        </p:nvSpPr>
        <p:spPr bwMode="auto">
          <a:xfrm>
            <a:off x="1371600" y="220027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1</a:t>
            </a:r>
          </a:p>
        </p:txBody>
      </p:sp>
      <p:sp>
        <p:nvSpPr>
          <p:cNvPr id="40973" name="TextBox 19"/>
          <p:cNvSpPr txBox="1">
            <a:spLocks noChangeArrowheads="1"/>
          </p:cNvSpPr>
          <p:nvPr/>
        </p:nvSpPr>
        <p:spPr bwMode="auto">
          <a:xfrm>
            <a:off x="3924300" y="290988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0</a:t>
            </a:r>
          </a:p>
        </p:txBody>
      </p:sp>
      <p:sp>
        <p:nvSpPr>
          <p:cNvPr id="40974" name="TextBox 20"/>
          <p:cNvSpPr txBox="1">
            <a:spLocks noChangeArrowheads="1"/>
          </p:cNvSpPr>
          <p:nvPr/>
        </p:nvSpPr>
        <p:spPr bwMode="auto">
          <a:xfrm>
            <a:off x="438150" y="496728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P</a:t>
            </a:r>
            <a:r>
              <a:rPr lang="en-US" sz="2000" baseline="-25000" dirty="0"/>
              <a:t>3</a:t>
            </a:r>
          </a:p>
        </p:txBody>
      </p:sp>
      <p:sp>
        <p:nvSpPr>
          <p:cNvPr id="40975" name="TextBox 21"/>
          <p:cNvSpPr txBox="1">
            <a:spLocks noChangeArrowheads="1"/>
          </p:cNvSpPr>
          <p:nvPr/>
        </p:nvSpPr>
        <p:spPr bwMode="auto">
          <a:xfrm>
            <a:off x="4452938" y="605313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smtClean="0"/>
              <a:t>P</a:t>
            </a:r>
            <a:r>
              <a:rPr lang="en-US" sz="2000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Bezier Curves</a:t>
            </a:r>
          </a:p>
        </p:txBody>
      </p:sp>
      <p:sp>
        <p:nvSpPr>
          <p:cNvPr id="4198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01625" y="6369050"/>
            <a:ext cx="228917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08/10/2009</a:t>
            </a:r>
          </a:p>
        </p:txBody>
      </p:sp>
      <p:sp>
        <p:nvSpPr>
          <p:cNvPr id="4198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60575" y="6369050"/>
            <a:ext cx="4989513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International Biological Information Science</a:t>
            </a:r>
          </a:p>
        </p:txBody>
      </p:sp>
      <p:pic>
        <p:nvPicPr>
          <p:cNvPr id="419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76413"/>
            <a:ext cx="3443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43163"/>
            <a:ext cx="3443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3402806" y="2624140"/>
            <a:ext cx="5095875" cy="3378993"/>
          </a:xfrm>
          <a:custGeom>
            <a:avLst/>
            <a:gdLst>
              <a:gd name="connsiteX0" fmla="*/ 2740819 w 4526757"/>
              <a:gd name="connsiteY0" fmla="*/ 90487 h 3052761"/>
              <a:gd name="connsiteX1" fmla="*/ 26194 w 4526757"/>
              <a:gd name="connsiteY1" fmla="*/ 1833562 h 3052761"/>
              <a:gd name="connsiteX2" fmla="*/ 2897982 w 4526757"/>
              <a:gd name="connsiteY2" fmla="*/ 2962274 h 3052761"/>
              <a:gd name="connsiteX3" fmla="*/ 4498182 w 4526757"/>
              <a:gd name="connsiteY3" fmla="*/ 1290637 h 3052761"/>
              <a:gd name="connsiteX4" fmla="*/ 2740819 w 4526757"/>
              <a:gd name="connsiteY4" fmla="*/ 90487 h 3052761"/>
              <a:gd name="connsiteX0" fmla="*/ 2569369 w 4355307"/>
              <a:gd name="connsiteY0" fmla="*/ 247650 h 3412331"/>
              <a:gd name="connsiteX1" fmla="*/ 26194 w 4355307"/>
              <a:gd name="connsiteY1" fmla="*/ 2933700 h 3412331"/>
              <a:gd name="connsiteX2" fmla="*/ 2726532 w 4355307"/>
              <a:gd name="connsiteY2" fmla="*/ 3119437 h 3412331"/>
              <a:gd name="connsiteX3" fmla="*/ 4326732 w 4355307"/>
              <a:gd name="connsiteY3" fmla="*/ 1447800 h 3412331"/>
              <a:gd name="connsiteX4" fmla="*/ 2569369 w 4355307"/>
              <a:gd name="connsiteY4" fmla="*/ 247650 h 3412331"/>
              <a:gd name="connsiteX0" fmla="*/ 2597944 w 4410076"/>
              <a:gd name="connsiteY0" fmla="*/ 247650 h 3328987"/>
              <a:gd name="connsiteX1" fmla="*/ 54769 w 4410076"/>
              <a:gd name="connsiteY1" fmla="*/ 2933700 h 3328987"/>
              <a:gd name="connsiteX2" fmla="*/ 2926557 w 4410076"/>
              <a:gd name="connsiteY2" fmla="*/ 2619375 h 3328987"/>
              <a:gd name="connsiteX3" fmla="*/ 4355307 w 4410076"/>
              <a:gd name="connsiteY3" fmla="*/ 1447800 h 3328987"/>
              <a:gd name="connsiteX4" fmla="*/ 2597944 w 4410076"/>
              <a:gd name="connsiteY4" fmla="*/ 247650 h 3328987"/>
              <a:gd name="connsiteX0" fmla="*/ 2026444 w 4638676"/>
              <a:gd name="connsiteY0" fmla="*/ 247650 h 2978943"/>
              <a:gd name="connsiteX1" fmla="*/ 169069 w 4638676"/>
              <a:gd name="connsiteY1" fmla="*/ 2633662 h 2978943"/>
              <a:gd name="connsiteX2" fmla="*/ 3040857 w 4638676"/>
              <a:gd name="connsiteY2" fmla="*/ 2319337 h 2978943"/>
              <a:gd name="connsiteX3" fmla="*/ 4469607 w 4638676"/>
              <a:gd name="connsiteY3" fmla="*/ 1147762 h 2978943"/>
              <a:gd name="connsiteX4" fmla="*/ 2026444 w 4638676"/>
              <a:gd name="connsiteY4" fmla="*/ 247650 h 2978943"/>
              <a:gd name="connsiteX0" fmla="*/ 2026444 w 4638676"/>
              <a:gd name="connsiteY0" fmla="*/ 590550 h 3321843"/>
              <a:gd name="connsiteX1" fmla="*/ 169069 w 4638676"/>
              <a:gd name="connsiteY1" fmla="*/ 2976562 h 3321843"/>
              <a:gd name="connsiteX2" fmla="*/ 3040857 w 4638676"/>
              <a:gd name="connsiteY2" fmla="*/ 2662237 h 3321843"/>
              <a:gd name="connsiteX3" fmla="*/ 4469607 w 4638676"/>
              <a:gd name="connsiteY3" fmla="*/ 1490662 h 3321843"/>
              <a:gd name="connsiteX4" fmla="*/ 2026444 w 4638676"/>
              <a:gd name="connsiteY4" fmla="*/ 590550 h 3321843"/>
              <a:gd name="connsiteX0" fmla="*/ 2374106 w 4986338"/>
              <a:gd name="connsiteY0" fmla="*/ 590550 h 3321843"/>
              <a:gd name="connsiteX1" fmla="*/ 516731 w 4986338"/>
              <a:gd name="connsiteY1" fmla="*/ 2976562 h 3321843"/>
              <a:gd name="connsiteX2" fmla="*/ 3388519 w 4986338"/>
              <a:gd name="connsiteY2" fmla="*/ 2662237 h 3321843"/>
              <a:gd name="connsiteX3" fmla="*/ 4817269 w 4986338"/>
              <a:gd name="connsiteY3" fmla="*/ 1490662 h 3321843"/>
              <a:gd name="connsiteX4" fmla="*/ 2374106 w 4986338"/>
              <a:gd name="connsiteY4" fmla="*/ 590550 h 3321843"/>
              <a:gd name="connsiteX0" fmla="*/ 2374106 w 4986338"/>
              <a:gd name="connsiteY0" fmla="*/ 590550 h 3321843"/>
              <a:gd name="connsiteX1" fmla="*/ 516731 w 4986338"/>
              <a:gd name="connsiteY1" fmla="*/ 2976562 h 3321843"/>
              <a:gd name="connsiteX2" fmla="*/ 3388519 w 4986338"/>
              <a:gd name="connsiteY2" fmla="*/ 2662237 h 3321843"/>
              <a:gd name="connsiteX3" fmla="*/ 4817269 w 4986338"/>
              <a:gd name="connsiteY3" fmla="*/ 1490662 h 3321843"/>
              <a:gd name="connsiteX4" fmla="*/ 2374106 w 4986338"/>
              <a:gd name="connsiteY4" fmla="*/ 590550 h 3321843"/>
              <a:gd name="connsiteX0" fmla="*/ 2355056 w 4967288"/>
              <a:gd name="connsiteY0" fmla="*/ 590550 h 3321843"/>
              <a:gd name="connsiteX1" fmla="*/ 497681 w 4967288"/>
              <a:gd name="connsiteY1" fmla="*/ 2976562 h 3321843"/>
              <a:gd name="connsiteX2" fmla="*/ 3369469 w 4967288"/>
              <a:gd name="connsiteY2" fmla="*/ 2662237 h 3321843"/>
              <a:gd name="connsiteX3" fmla="*/ 4798219 w 4967288"/>
              <a:gd name="connsiteY3" fmla="*/ 1490662 h 3321843"/>
              <a:gd name="connsiteX4" fmla="*/ 2355056 w 4967288"/>
              <a:gd name="connsiteY4" fmla="*/ 590550 h 3321843"/>
              <a:gd name="connsiteX0" fmla="*/ 2355056 w 4967288"/>
              <a:gd name="connsiteY0" fmla="*/ 590550 h 3321843"/>
              <a:gd name="connsiteX1" fmla="*/ 497681 w 4967288"/>
              <a:gd name="connsiteY1" fmla="*/ 2976562 h 3321843"/>
              <a:gd name="connsiteX2" fmla="*/ 3369469 w 4967288"/>
              <a:gd name="connsiteY2" fmla="*/ 2662237 h 3321843"/>
              <a:gd name="connsiteX3" fmla="*/ 4798219 w 4967288"/>
              <a:gd name="connsiteY3" fmla="*/ 1490662 h 3321843"/>
              <a:gd name="connsiteX4" fmla="*/ 2355056 w 4967288"/>
              <a:gd name="connsiteY4" fmla="*/ 590550 h 3321843"/>
              <a:gd name="connsiteX0" fmla="*/ 2355056 w 5095875"/>
              <a:gd name="connsiteY0" fmla="*/ 590550 h 3321843"/>
              <a:gd name="connsiteX1" fmla="*/ 497681 w 5095875"/>
              <a:gd name="connsiteY1" fmla="*/ 2976562 h 3321843"/>
              <a:gd name="connsiteX2" fmla="*/ 3369469 w 5095875"/>
              <a:gd name="connsiteY2" fmla="*/ 2662237 h 3321843"/>
              <a:gd name="connsiteX3" fmla="*/ 4798219 w 5095875"/>
              <a:gd name="connsiteY3" fmla="*/ 1490662 h 3321843"/>
              <a:gd name="connsiteX4" fmla="*/ 2355056 w 5095875"/>
              <a:gd name="connsiteY4" fmla="*/ 590550 h 3321843"/>
              <a:gd name="connsiteX0" fmla="*/ 2355056 w 5095875"/>
              <a:gd name="connsiteY0" fmla="*/ 590550 h 3321843"/>
              <a:gd name="connsiteX1" fmla="*/ 497681 w 5095875"/>
              <a:gd name="connsiteY1" fmla="*/ 2976562 h 3321843"/>
              <a:gd name="connsiteX2" fmla="*/ 3369469 w 5095875"/>
              <a:gd name="connsiteY2" fmla="*/ 2662237 h 3321843"/>
              <a:gd name="connsiteX3" fmla="*/ 4798219 w 5095875"/>
              <a:gd name="connsiteY3" fmla="*/ 1490662 h 3321843"/>
              <a:gd name="connsiteX4" fmla="*/ 2355056 w 5095875"/>
              <a:gd name="connsiteY4" fmla="*/ 590550 h 3321843"/>
              <a:gd name="connsiteX0" fmla="*/ 2355056 w 5095875"/>
              <a:gd name="connsiteY0" fmla="*/ 447675 h 3178968"/>
              <a:gd name="connsiteX1" fmla="*/ 497681 w 5095875"/>
              <a:gd name="connsiteY1" fmla="*/ 2833687 h 3178968"/>
              <a:gd name="connsiteX2" fmla="*/ 3369469 w 5095875"/>
              <a:gd name="connsiteY2" fmla="*/ 2519362 h 3178968"/>
              <a:gd name="connsiteX3" fmla="*/ 4798219 w 5095875"/>
              <a:gd name="connsiteY3" fmla="*/ 1347787 h 3178968"/>
              <a:gd name="connsiteX4" fmla="*/ 2355056 w 5095875"/>
              <a:gd name="connsiteY4" fmla="*/ 447675 h 3178968"/>
              <a:gd name="connsiteX0" fmla="*/ 2355056 w 5095875"/>
              <a:gd name="connsiteY0" fmla="*/ 447675 h 3178968"/>
              <a:gd name="connsiteX1" fmla="*/ 497681 w 5095875"/>
              <a:gd name="connsiteY1" fmla="*/ 2833687 h 3178968"/>
              <a:gd name="connsiteX2" fmla="*/ 3369469 w 5095875"/>
              <a:gd name="connsiteY2" fmla="*/ 2519362 h 3178968"/>
              <a:gd name="connsiteX3" fmla="*/ 4798219 w 5095875"/>
              <a:gd name="connsiteY3" fmla="*/ 1347787 h 3178968"/>
              <a:gd name="connsiteX4" fmla="*/ 2355056 w 5095875"/>
              <a:gd name="connsiteY4" fmla="*/ 447675 h 3178968"/>
              <a:gd name="connsiteX0" fmla="*/ 2355056 w 5095875"/>
              <a:gd name="connsiteY0" fmla="*/ 447675 h 3378993"/>
              <a:gd name="connsiteX1" fmla="*/ 497681 w 5095875"/>
              <a:gd name="connsiteY1" fmla="*/ 2833687 h 3378993"/>
              <a:gd name="connsiteX2" fmla="*/ 3369469 w 5095875"/>
              <a:gd name="connsiteY2" fmla="*/ 2519362 h 3378993"/>
              <a:gd name="connsiteX3" fmla="*/ 4798219 w 5095875"/>
              <a:gd name="connsiteY3" fmla="*/ 1347787 h 3378993"/>
              <a:gd name="connsiteX4" fmla="*/ 2355056 w 5095875"/>
              <a:gd name="connsiteY4" fmla="*/ 447675 h 33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5" h="3378993">
                <a:moveTo>
                  <a:pt x="2355056" y="447675"/>
                </a:moveTo>
                <a:cubicBezTo>
                  <a:pt x="1309688" y="909637"/>
                  <a:pt x="0" y="1631156"/>
                  <a:pt x="497681" y="2833687"/>
                </a:cubicBezTo>
                <a:cubicBezTo>
                  <a:pt x="809625" y="3378993"/>
                  <a:pt x="2652713" y="2767012"/>
                  <a:pt x="3369469" y="2519362"/>
                </a:cubicBezTo>
                <a:cubicBezTo>
                  <a:pt x="4129088" y="2257425"/>
                  <a:pt x="5095875" y="2021681"/>
                  <a:pt x="4798219" y="1347787"/>
                </a:cubicBezTo>
                <a:cubicBezTo>
                  <a:pt x="4529137" y="716756"/>
                  <a:pt x="3586163" y="0"/>
                  <a:pt x="2355056" y="447675"/>
                </a:cubicBezTo>
                <a:close/>
              </a:path>
            </a:pathLst>
          </a:custGeom>
          <a:gradFill>
            <a:gsLst>
              <a:gs pos="100000">
                <a:srgbClr val="FF0000"/>
              </a:gs>
              <a:gs pos="0">
                <a:srgbClr val="00B050"/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00538" y="2586038"/>
            <a:ext cx="2900362" cy="1000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710238" y="3024188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7050882" y="3636168"/>
            <a:ext cx="2400300" cy="842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67688" y="3952875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329238" y="4729163"/>
            <a:ext cx="2714625" cy="928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864644" y="4907756"/>
            <a:ext cx="1957388" cy="657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57625" y="5372100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38925" y="5116513"/>
            <a:ext cx="114300" cy="114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004" name="TextBox 36"/>
          <p:cNvSpPr txBox="1">
            <a:spLocks noChangeArrowheads="1"/>
          </p:cNvSpPr>
          <p:nvPr/>
        </p:nvSpPr>
        <p:spPr bwMode="auto">
          <a:xfrm>
            <a:off x="5715000" y="3100388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2</a:t>
            </a:r>
          </a:p>
        </p:txBody>
      </p:sp>
      <p:sp>
        <p:nvSpPr>
          <p:cNvPr id="42005" name="TextBox 37"/>
          <p:cNvSpPr txBox="1">
            <a:spLocks noChangeArrowheads="1"/>
          </p:cNvSpPr>
          <p:nvPr/>
        </p:nvSpPr>
        <p:spPr bwMode="auto">
          <a:xfrm>
            <a:off x="7696200" y="3852863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3</a:t>
            </a:r>
          </a:p>
        </p:txBody>
      </p:sp>
      <p:sp>
        <p:nvSpPr>
          <p:cNvPr id="42006" name="TextBox 38"/>
          <p:cNvSpPr txBox="1">
            <a:spLocks noChangeArrowheads="1"/>
          </p:cNvSpPr>
          <p:nvPr/>
        </p:nvSpPr>
        <p:spPr bwMode="auto">
          <a:xfrm>
            <a:off x="6410325" y="4681538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0</a:t>
            </a:r>
          </a:p>
        </p:txBody>
      </p:sp>
      <p:sp>
        <p:nvSpPr>
          <p:cNvPr id="42007" name="TextBox 39"/>
          <p:cNvSpPr txBox="1">
            <a:spLocks noChangeArrowheads="1"/>
          </p:cNvSpPr>
          <p:nvPr/>
        </p:nvSpPr>
        <p:spPr bwMode="auto">
          <a:xfrm>
            <a:off x="3924300" y="5010150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  <a:r>
              <a:rPr lang="en-US" sz="2000" baseline="-25000"/>
              <a:t>1</a:t>
            </a:r>
          </a:p>
        </p:txBody>
      </p:sp>
      <p:sp>
        <p:nvSpPr>
          <p:cNvPr id="42008" name="TextBox 40"/>
          <p:cNvSpPr txBox="1">
            <a:spLocks noChangeArrowheads="1"/>
          </p:cNvSpPr>
          <p:nvPr/>
        </p:nvSpPr>
        <p:spPr bwMode="auto">
          <a:xfrm>
            <a:off x="4467225" y="2981325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2</a:t>
            </a:r>
          </a:p>
        </p:txBody>
      </p:sp>
      <p:sp>
        <p:nvSpPr>
          <p:cNvPr id="42009" name="TextBox 41"/>
          <p:cNvSpPr txBox="1">
            <a:spLocks noChangeArrowheads="1"/>
          </p:cNvSpPr>
          <p:nvPr/>
        </p:nvSpPr>
        <p:spPr bwMode="auto">
          <a:xfrm>
            <a:off x="3105150" y="4333875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</a:p>
        </p:txBody>
      </p:sp>
      <p:sp>
        <p:nvSpPr>
          <p:cNvPr id="42010" name="TextBox 42"/>
          <p:cNvSpPr txBox="1">
            <a:spLocks noChangeArrowheads="1"/>
          </p:cNvSpPr>
          <p:nvPr/>
        </p:nvSpPr>
        <p:spPr bwMode="auto">
          <a:xfrm>
            <a:off x="5791200" y="5462588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0</a:t>
            </a:r>
          </a:p>
        </p:txBody>
      </p:sp>
      <p:sp>
        <p:nvSpPr>
          <p:cNvPr id="42011" name="TextBox 43"/>
          <p:cNvSpPr txBox="1">
            <a:spLocks noChangeArrowheads="1"/>
          </p:cNvSpPr>
          <p:nvPr/>
        </p:nvSpPr>
        <p:spPr bwMode="auto">
          <a:xfrm>
            <a:off x="7934325" y="2805113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</a:t>
            </a:r>
            <a:r>
              <a:rPr lang="en-US" sz="2000" baseline="-25000"/>
              <a:t>3</a:t>
            </a:r>
          </a:p>
        </p:txBody>
      </p:sp>
      <p:sp>
        <p:nvSpPr>
          <p:cNvPr id="46" name="Freeform 45"/>
          <p:cNvSpPr/>
          <p:nvPr/>
        </p:nvSpPr>
        <p:spPr>
          <a:xfrm>
            <a:off x="2071688" y="3128963"/>
            <a:ext cx="1985962" cy="800100"/>
          </a:xfrm>
          <a:custGeom>
            <a:avLst/>
            <a:gdLst>
              <a:gd name="connsiteX0" fmla="*/ 0 w 1985962"/>
              <a:gd name="connsiteY0" fmla="*/ 0 h 964406"/>
              <a:gd name="connsiteX1" fmla="*/ 314325 w 1985962"/>
              <a:gd name="connsiteY1" fmla="*/ 885825 h 964406"/>
              <a:gd name="connsiteX2" fmla="*/ 1271587 w 1985962"/>
              <a:gd name="connsiteY2" fmla="*/ 471487 h 964406"/>
              <a:gd name="connsiteX3" fmla="*/ 1985962 w 1985962"/>
              <a:gd name="connsiteY3" fmla="*/ 800100 h 964406"/>
              <a:gd name="connsiteX0" fmla="*/ 0 w 1985962"/>
              <a:gd name="connsiteY0" fmla="*/ 0 h 800100"/>
              <a:gd name="connsiteX1" fmla="*/ 314325 w 1985962"/>
              <a:gd name="connsiteY1" fmla="*/ 528637 h 800100"/>
              <a:gd name="connsiteX2" fmla="*/ 1271587 w 1985962"/>
              <a:gd name="connsiteY2" fmla="*/ 471487 h 800100"/>
              <a:gd name="connsiteX3" fmla="*/ 1985962 w 1985962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962" h="800100">
                <a:moveTo>
                  <a:pt x="0" y="0"/>
                </a:moveTo>
                <a:cubicBezTo>
                  <a:pt x="51197" y="403622"/>
                  <a:pt x="102394" y="450056"/>
                  <a:pt x="314325" y="528637"/>
                </a:cubicBezTo>
                <a:cubicBezTo>
                  <a:pt x="526256" y="607218"/>
                  <a:pt x="992981" y="426243"/>
                  <a:pt x="1271587" y="471487"/>
                </a:cubicBezTo>
                <a:cubicBezTo>
                  <a:pt x="1550193" y="516731"/>
                  <a:pt x="1768077" y="628650"/>
                  <a:pt x="1985962" y="800100"/>
                </a:cubicBezTo>
              </a:path>
            </a:pathLst>
          </a:cu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8200" y="1295400"/>
                <a:ext cx="4436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5400"/>
                <a:ext cx="44361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559</Words>
  <Application>Microsoft Office PowerPoint</Application>
  <PresentationFormat>On-screen Show (4:3)</PresentationFormat>
  <Paragraphs>95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Cambria Math</vt:lpstr>
      <vt:lpstr>Default Design</vt:lpstr>
      <vt:lpstr>HEMI 2</vt:lpstr>
      <vt:lpstr>PowerPoint Presentation</vt:lpstr>
      <vt:lpstr>PowerPoint Presentation</vt:lpstr>
      <vt:lpstr>Problems with Polynomials</vt:lpstr>
      <vt:lpstr>US Environmental Space</vt:lpstr>
      <vt:lpstr>Tamarisk Occurrences</vt:lpstr>
      <vt:lpstr>Alternatives to Polynomials</vt:lpstr>
      <vt:lpstr>Bezier and Spline Curves</vt:lpstr>
      <vt:lpstr>Modified Bezier Curves</vt:lpstr>
      <vt:lpstr>HEMI 2</vt:lpstr>
      <vt:lpstr>HEMI 2 Model</vt:lpstr>
      <vt:lpstr>Douglas-Fir</vt:lpstr>
      <vt:lpstr>Doug-Fir Response</vt:lpstr>
      <vt:lpstr>Doug-Fir: Model &amp; Historic Range</vt:lpstr>
      <vt:lpstr>PowerPoint Presentation</vt:lpstr>
      <vt:lpstr>Stability Plots</vt:lpstr>
      <vt:lpstr>Paper Birch</vt:lpstr>
      <vt:lpstr>PowerPoint Presentation</vt:lpstr>
      <vt:lpstr>Paper Birch - Modified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110</cp:revision>
  <dcterms:created xsi:type="dcterms:W3CDTF">2008-05-04T17:53:48Z</dcterms:created>
  <dcterms:modified xsi:type="dcterms:W3CDTF">2019-03-24T19:00:03Z</dcterms:modified>
</cp:coreProperties>
</file>